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3"/>
  </p:notesMasterIdLst>
  <p:handoutMasterIdLst>
    <p:handoutMasterId r:id="rId34"/>
  </p:handoutMasterIdLst>
  <p:sldIdLst>
    <p:sldId id="258" r:id="rId3"/>
    <p:sldId id="290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35" autoAdjust="0"/>
    <p:restoredTop sz="94628" autoAdjust="0"/>
  </p:normalViewPr>
  <p:slideViewPr>
    <p:cSldViewPr>
      <p:cViewPr>
        <p:scale>
          <a:sx n="97" d="100"/>
          <a:sy n="97" d="100"/>
        </p:scale>
        <p:origin x="792" y="9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08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13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3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84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33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20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0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6" Type="http://schemas.openxmlformats.org/officeDocument/2006/relationships/image" Target="../media/image34.tiff"/><Relationship Id="rId7" Type="http://schemas.openxmlformats.org/officeDocument/2006/relationships/image" Target="../media/image35.tiff"/><Relationship Id="rId8" Type="http://schemas.openxmlformats.org/officeDocument/2006/relationships/image" Target="../media/image36.tiff"/><Relationship Id="rId9" Type="http://schemas.openxmlformats.org/officeDocument/2006/relationships/image" Target="../media/image37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tiff"/><Relationship Id="rId12" Type="http://schemas.openxmlformats.org/officeDocument/2006/relationships/image" Target="../media/image16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8" Type="http://schemas.openxmlformats.org/officeDocument/2006/relationships/image" Target="../media/image12.tiff"/><Relationship Id="rId9" Type="http://schemas.openxmlformats.org/officeDocument/2006/relationships/image" Target="../media/image13.tiff"/><Relationship Id="rId10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5" y="1255018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rgbClr val="002060"/>
                </a:solidFill>
                <a:latin typeface="Arial Bold" pitchFamily="-72" charset="0"/>
              </a:rPr>
              <a:t>Building Modern Mobile </a:t>
            </a:r>
            <a:r>
              <a:rPr lang="en-US" sz="4000" b="1" dirty="0" smtClean="0">
                <a:solidFill>
                  <a:srgbClr val="002060"/>
                </a:solidFill>
                <a:latin typeface="Arial Bold" pitchFamily="-72" charset="0"/>
              </a:rPr>
              <a:t>Apps Swift</a:t>
            </a:r>
            <a:endParaRPr lang="en-US" sz="4000" b="1" dirty="0">
              <a:solidFill>
                <a:srgbClr val="002060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C00000"/>
                </a:solidFill>
              </a:rPr>
              <a:t>Kevin E Ford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Mobile Practice Lead</a:t>
            </a:r>
            <a:r>
              <a:rPr lang="en-US" sz="2400" b="1" dirty="0" smtClean="0">
                <a:solidFill>
                  <a:srgbClr val="C00000"/>
                </a:solidFill>
              </a:rPr>
              <a:t>,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C00000"/>
                </a:solidFill>
              </a:rPr>
              <a:t>Magenic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385830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Level: </a:t>
            </a:r>
            <a:r>
              <a:rPr lang="en-US" sz="2000" dirty="0" smtClean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Introductory</a:t>
            </a:r>
            <a:endParaRPr lang="en-US" sz="2000" dirty="0">
              <a:solidFill>
                <a:srgbClr val="C00000"/>
              </a:solidFill>
              <a:ea typeface="Arial" pitchFamily="-72" charset="0"/>
              <a:cs typeface="Arial" pitchFamily="-72" charset="0"/>
            </a:endParaRP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1145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Demo: Looking at the toolset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6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UIApplicationDelegate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937" y="1220901"/>
            <a:ext cx="4204125" cy="392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8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View Controller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00800" y="1308983"/>
            <a:ext cx="251816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MVC Pattern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00800" y="1907273"/>
            <a:ext cx="251816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 – View coupling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389944" y="2505563"/>
            <a:ext cx="2529016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UITableViewController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89944" y="3103853"/>
            <a:ext cx="2529016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Make a base view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62200" y="1266838"/>
            <a:ext cx="2133600" cy="805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UIViewController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85800" y="2764523"/>
            <a:ext cx="1600200" cy="857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19" y="2505563"/>
            <a:ext cx="1311747" cy="2411659"/>
          </a:xfrm>
          <a:prstGeom prst="rect">
            <a:avLst/>
          </a:prstGeom>
        </p:spPr>
      </p:pic>
      <p:cxnSp>
        <p:nvCxnSpPr>
          <p:cNvPr id="14" name="Elbow Connector 13"/>
          <p:cNvCxnSpPr>
            <a:stCxn id="5" idx="1"/>
            <a:endCxn id="6" idx="0"/>
          </p:cNvCxnSpPr>
          <p:nvPr/>
        </p:nvCxnSpPr>
        <p:spPr>
          <a:xfrm rot="10800000" flipV="1">
            <a:off x="1485900" y="1669621"/>
            <a:ext cx="876300" cy="10949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3"/>
            <a:endCxn id="8" idx="0"/>
          </p:cNvCxnSpPr>
          <p:nvPr/>
        </p:nvCxnSpPr>
        <p:spPr>
          <a:xfrm>
            <a:off x="4495800" y="1669622"/>
            <a:ext cx="421493" cy="8359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00283" y="1933652"/>
            <a:ext cx="87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Outlets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Elbow Connector 21"/>
          <p:cNvCxnSpPr>
            <a:stCxn id="8" idx="1"/>
            <a:endCxn id="5" idx="2"/>
          </p:cNvCxnSpPr>
          <p:nvPr/>
        </p:nvCxnSpPr>
        <p:spPr>
          <a:xfrm rot="10800000">
            <a:off x="3429001" y="2072405"/>
            <a:ext cx="832419" cy="16389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742" y="1316292"/>
            <a:ext cx="6007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6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2674640" cy="857250"/>
          </a:xfrm>
        </p:spPr>
        <p:txBody>
          <a:bodyPr>
            <a:noAutofit/>
          </a:bodyPr>
          <a:lstStyle/>
          <a:p>
            <a:r>
              <a:rPr lang="en-US" dirty="0"/>
              <a:t>Lifecycle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063230"/>
            <a:ext cx="3966861" cy="375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0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Story Board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19" y="895350"/>
            <a:ext cx="5954456" cy="40883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00800" y="1308983"/>
            <a:ext cx="251816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Primary Designer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00800" y="1907273"/>
            <a:ext cx="251816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Backed by XML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389944" y="2505563"/>
            <a:ext cx="2529016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Views , Segues and Outlets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89944" y="3103853"/>
            <a:ext cx="2529016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Absolute Positioning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389944" y="3702143"/>
            <a:ext cx="2529016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Xib</a:t>
            </a:r>
            <a:r>
              <a:rPr lang="en-US" dirty="0" smtClean="0"/>
              <a:t>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9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 layout and Constraints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069580"/>
            <a:ext cx="3505200" cy="16367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1063230"/>
            <a:ext cx="4724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 layout describes relationships between views, it doesn’t layout automatically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1729424"/>
            <a:ext cx="4724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Constraints normally work with: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3105150"/>
            <a:ext cx="4724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consider horizontal and vertical orientations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3768770"/>
            <a:ext cx="4724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Constraints can be done in the designer, in code or via the Visual Format language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4434964"/>
            <a:ext cx="4724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Constraints can be handled in code but…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6967" y="2393044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Width, Height, Centering, Space between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3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0" y="1061113"/>
            <a:ext cx="5801519" cy="40593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91000" y="2495550"/>
            <a:ext cx="6858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5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7828"/>
            <a:ext cx="5156796" cy="343450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943600" y="1091477"/>
            <a:ext cx="297536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Allow controller to access views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43600" y="1689767"/>
            <a:ext cx="297536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access by default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930773" y="2288057"/>
            <a:ext cx="29881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IBOutlet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930773" y="2886347"/>
            <a:ext cx="29881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Love the control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8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114550"/>
            <a:ext cx="8229600" cy="857250"/>
          </a:xfrm>
        </p:spPr>
        <p:txBody>
          <a:bodyPr>
            <a:noAutofit/>
          </a:bodyPr>
          <a:lstStyle/>
          <a:p>
            <a:r>
              <a:rPr lang="en-US" sz="4000" dirty="0"/>
              <a:t>Demo: Looking at the Storyboard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307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UITableView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200150"/>
            <a:ext cx="1828800" cy="334151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57200" y="1063230"/>
            <a:ext cx="4724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Only loads what is needed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7200" y="1729424"/>
            <a:ext cx="4724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Collection of custom rows - </a:t>
            </a:r>
            <a:r>
              <a:rPr lang="en-US" dirty="0" err="1" smtClean="0"/>
              <a:t>UITableViewCell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7200" y="2395618"/>
            <a:ext cx="4724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Managed by </a:t>
            </a:r>
            <a:r>
              <a:rPr lang="en-US" dirty="0" err="1" smtClean="0"/>
              <a:t>UITableViewController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139" y="3061812"/>
            <a:ext cx="4724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Parts of a table view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67139" y="4282701"/>
            <a:ext cx="4724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Auto-sizing rows (iOS 8)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23900" y="374927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Section header, cells, section footer, index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3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3925887" cy="1021556"/>
          </a:xfrm>
        </p:spPr>
        <p:txBody>
          <a:bodyPr/>
          <a:lstStyle/>
          <a:p>
            <a:r>
              <a:rPr lang="en-US" sz="3200" dirty="0" smtClean="0"/>
              <a:t>Kevin Ford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3697287" cy="11251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KevinF@magenic.com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@Bowman74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http://</a:t>
            </a:r>
            <a:r>
              <a:rPr lang="en-US" dirty="0" smtClean="0">
                <a:solidFill>
                  <a:schemeClr val="tx1"/>
                </a:solidFill>
              </a:rPr>
              <a:t>windingroadway.blogspot.com</a:t>
            </a:r>
          </a:p>
          <a:p>
            <a:r>
              <a:rPr lang="en-US" dirty="0">
                <a:solidFill>
                  <a:schemeClr val="tx1"/>
                </a:solidFill>
              </a:rPr>
              <a:t>https://github.com/Bowman74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53000" y="3305176"/>
            <a:ext cx="3925887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rPr>
              <a:t>Brent Edwards</a:t>
            </a:r>
            <a:endParaRPr lang="en-US" sz="3200" dirty="0">
              <a:solidFill>
                <a:srgbClr val="002060"/>
              </a:solidFill>
              <a:latin typeface="Arial Bold" pitchFamily="-72" charset="0"/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953000" y="2180036"/>
            <a:ext cx="3697287" cy="11251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</a:rPr>
              <a:t>BrentE@magenic.com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@</a:t>
            </a:r>
            <a:r>
              <a:rPr lang="en-US" dirty="0" err="1" smtClean="0">
                <a:solidFill>
                  <a:schemeClr val="tx1"/>
                </a:solidFill>
              </a:rPr>
              <a:t>brentledwards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http://</a:t>
            </a:r>
            <a:r>
              <a:rPr lang="en-US" dirty="0" err="1" smtClean="0">
                <a:solidFill>
                  <a:schemeClr val="tx1"/>
                </a:solidFill>
              </a:rPr>
              <a:t>www.brentedwards.net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https://</a:t>
            </a:r>
            <a:r>
              <a:rPr lang="en-US" dirty="0" err="1" smtClean="0">
                <a:solidFill>
                  <a:schemeClr val="tx1"/>
                </a:solidFill>
              </a:rPr>
              <a:t>github.com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brentedwards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9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UIStackView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200150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Controls layout of children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787" y="1352550"/>
            <a:ext cx="4335529" cy="305499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1890046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Horizontal or vertical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2579942"/>
            <a:ext cx="31655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Minimum version of iOS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7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</a:t>
            </a:r>
            <a:r>
              <a:rPr lang="en-US" dirty="0"/>
              <a:t>Controls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187923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1818198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Date Picker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2472087"/>
            <a:ext cx="31655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3111447"/>
            <a:ext cx="31655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199" y="3741426"/>
            <a:ext cx="31655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Slider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1" y="4389052"/>
            <a:ext cx="316558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925" y="1296550"/>
            <a:ext cx="2146300" cy="381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5" y="3688264"/>
            <a:ext cx="2776937" cy="11421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75" y="1237754"/>
            <a:ext cx="1409700" cy="482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875" y="1871479"/>
            <a:ext cx="4292600" cy="4292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5925" y="2472087"/>
            <a:ext cx="1612900" cy="498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875" y="3268785"/>
            <a:ext cx="2311400" cy="2032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8600" y="3102036"/>
            <a:ext cx="838200" cy="5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4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Protocols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733550"/>
            <a:ext cx="4064000" cy="2705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Similar to C# Interface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1814945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“Interface” means something else in C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Adaptive Through Resources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3333750"/>
            <a:ext cx="4147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protocol </a:t>
            </a:r>
            <a:r>
              <a:rPr lang="en-US" dirty="0" err="1"/>
              <a:t>TaskProtocol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didSaveItem</a:t>
            </a:r>
            <a:r>
              <a:rPr lang="en-US" dirty="0"/>
              <a:t>(task : </a:t>
            </a:r>
            <a:r>
              <a:rPr lang="en-US" dirty="0" err="1"/>
              <a:t>MobileTask</a:t>
            </a:r>
            <a:r>
              <a:rPr lang="en-US" dirty="0"/>
              <a:t>)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932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Phones vs. Tablets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be a single </a:t>
            </a:r>
            <a:r>
              <a:rPr lang="en-US" dirty="0"/>
              <a:t>b</a:t>
            </a:r>
            <a:r>
              <a:rPr lang="en-US" dirty="0" smtClean="0"/>
              <a:t>inary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199" y="1814945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be either phone or tablet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Known as universal apps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179475"/>
            <a:ext cx="2971800" cy="33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2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Assets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038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XCAssets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832296"/>
            <a:ext cx="40385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sizes based on file naming convention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7" y="2508043"/>
            <a:ext cx="8204273" cy="189250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48201" y="1198378"/>
            <a:ext cx="40385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icons required – platform dependent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48201" y="1809164"/>
            <a:ext cx="3995129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Which icon used depends on device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5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Wide Styling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1162382"/>
            <a:ext cx="3810001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UIAppearance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5800" y="1804995"/>
            <a:ext cx="3810001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Most controls have Appearance() method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5800" y="2447608"/>
            <a:ext cx="3810001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Works on all controls of type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3486150"/>
            <a:ext cx="381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UISwitch.appearance</a:t>
            </a:r>
            <a:r>
              <a:rPr lang="en-US" dirty="0"/>
              <a:t>().</a:t>
            </a:r>
            <a:r>
              <a:rPr lang="en-US" dirty="0" err="1"/>
              <a:t>onTintColor</a:t>
            </a:r>
            <a:r>
              <a:rPr lang="en-US" dirty="0"/>
              <a:t> = </a:t>
            </a:r>
            <a:r>
              <a:rPr lang="en-US" dirty="0" err="1" smtClean="0"/>
              <a:t>someUIColor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162382"/>
            <a:ext cx="3962400" cy="326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2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Azure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Linked Framework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799" y="1809750"/>
            <a:ext cx="38861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MicrosoftAzureMobile.framework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Async</a:t>
            </a:r>
            <a:r>
              <a:rPr lang="en-US" dirty="0" smtClean="0"/>
              <a:t> done via </a:t>
            </a:r>
            <a:r>
              <a:rPr lang="en-US" dirty="0" err="1" smtClean="0"/>
              <a:t>typealias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199" y="3111447"/>
            <a:ext cx="41147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Json</a:t>
            </a:r>
            <a:r>
              <a:rPr lang="en-US" dirty="0" smtClean="0"/>
              <a:t> handling via </a:t>
            </a:r>
            <a:r>
              <a:rPr lang="en-US" dirty="0" err="1" smtClean="0"/>
              <a:t>NSDictionary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184670"/>
            <a:ext cx="4038600" cy="114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3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Authentication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1" y="1063230"/>
            <a:ext cx="8382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func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login(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: String, controller: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UIViewController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completion: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ServiceResponse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) {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NetworkService.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mobileClient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?.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loginWithProvider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 controller: controller, animated: false, completion: { (user 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MSUser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?, error 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NSError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?) -&gt; Void in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if (user != nil) {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let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currentToken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: String = (user?.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mobileServiceAuthenticationToken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!)!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let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currentUserId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: String = (user?.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userId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)!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NSUserDefaults.standardUserDefaults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().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setObject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forKey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LastUsedProvider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NSUserDefaults.standardUserDefaults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().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setObject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currentUserId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forKey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+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UserId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NSUserDefaults.standardUserDefaults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().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setObject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currentToken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forKey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+ Token)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completion(nil)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return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}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completion(error)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return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})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}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887" y="3181350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4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1145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Demo: The My Task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4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184670"/>
            <a:ext cx="5334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Excellent choice for iOS only environment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809750"/>
            <a:ext cx="53339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Creates small and fast binaries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2434158"/>
            <a:ext cx="5334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Fast compile and deploy </a:t>
            </a:r>
            <a:r>
              <a:rPr lang="en-US" dirty="0"/>
              <a:t>t</a:t>
            </a:r>
            <a:r>
              <a:rPr lang="en-US" dirty="0" smtClean="0"/>
              <a:t>imes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3059238"/>
            <a:ext cx="53339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Cross Platform Sharing Opportunities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3725432"/>
            <a:ext cx="5333998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Access to latest iOS features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1" y="4389052"/>
            <a:ext cx="5333997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 only works on OSX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322" y="1184670"/>
            <a:ext cx="3128211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6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Tasks Source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brentedwards</a:t>
            </a:r>
            <a:r>
              <a:rPr lang="en-US" dirty="0"/>
              <a:t>/</a:t>
            </a:r>
            <a:r>
              <a:rPr lang="en-US" dirty="0" err="1"/>
              <a:t>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5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3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What is </a:t>
            </a:r>
            <a:r>
              <a:rPr lang="en-US" sz="4400" dirty="0"/>
              <a:t>Swift </a:t>
            </a:r>
            <a:r>
              <a:rPr lang="en-US" sz="4400" dirty="0"/>
              <a:t>Development?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833"/>
            <a:ext cx="3095626" cy="30956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56869" y="256116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Syntax Improvements (no pointers!)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96028" y="1723900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Safety Checking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8402" y="99000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 Oriented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196028" y="245779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Interoperable with Objective-C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37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 and Background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Created by Apple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Language Specification Open Source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1.0 Version by </a:t>
            </a:r>
            <a:r>
              <a:rPr lang="cs-CZ" dirty="0" err="1"/>
              <a:t>Sep</a:t>
            </a:r>
            <a:r>
              <a:rPr lang="cs-CZ" dirty="0"/>
              <a:t> 9, 2014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Has not replaced </a:t>
            </a:r>
            <a:r>
              <a:rPr lang="en-US" dirty="0" err="1" smtClean="0"/>
              <a:t>Objetive</a:t>
            </a:r>
            <a:r>
              <a:rPr lang="en-US" dirty="0" smtClean="0"/>
              <a:t>-C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XCode</a:t>
            </a:r>
            <a:r>
              <a:rPr lang="en-US" dirty="0" smtClean="0"/>
              <a:t> IDE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 done on a Mac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063230"/>
            <a:ext cx="4336636" cy="244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9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832" y="635645"/>
            <a:ext cx="7257619" cy="3519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Released </a:t>
            </a:r>
            <a:r>
              <a:rPr lang="en-US" dirty="0" smtClean="0"/>
              <a:t>Sept 13, </a:t>
            </a:r>
            <a:r>
              <a:rPr lang="en-US" dirty="0"/>
              <a:t>2016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 </a:t>
            </a:r>
            <a:r>
              <a:rPr lang="en-US" dirty="0" smtClean="0"/>
              <a:t>10</a:t>
            </a:r>
            <a:r>
              <a:rPr lang="en-US" dirty="0" smtClean="0"/>
              <a:t> </a:t>
            </a:r>
            <a:r>
              <a:rPr lang="en-US" dirty="0"/>
              <a:t>is the </a:t>
            </a:r>
            <a:r>
              <a:rPr lang="en-US" dirty="0" smtClean="0"/>
              <a:t>largest </a:t>
            </a:r>
            <a:r>
              <a:rPr lang="en-US" dirty="0"/>
              <a:t>incremental iPhone and iPad update in several years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key </a:t>
            </a:r>
            <a:r>
              <a:rPr lang="en-US" dirty="0" smtClean="0"/>
              <a:t>issues – removal from App Store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Apple released </a:t>
            </a:r>
            <a:r>
              <a:rPr lang="nb-NO" b="1" dirty="0" smtClean="0"/>
              <a:t>10.1</a:t>
            </a:r>
            <a:r>
              <a:rPr lang="en-US" dirty="0" smtClean="0"/>
              <a:t> </a:t>
            </a:r>
            <a:r>
              <a:rPr lang="en-US" dirty="0"/>
              <a:t>on </a:t>
            </a:r>
            <a:r>
              <a:rPr lang="en-US" dirty="0" smtClean="0"/>
              <a:t>October 24 </a:t>
            </a:r>
            <a:r>
              <a:rPr lang="en-US" dirty="0"/>
              <a:t>to address </a:t>
            </a:r>
            <a:r>
              <a:rPr lang="en-US" dirty="0" smtClean="0"/>
              <a:t>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iOS </a:t>
            </a:r>
            <a:r>
              <a:rPr lang="en-US" dirty="0" smtClean="0"/>
              <a:t>10 </a:t>
            </a:r>
            <a:r>
              <a:rPr lang="en-US" dirty="0"/>
              <a:t>Major features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Live links in messages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Siri SDK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Raise to wake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Sort photos by faces and places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470" y="1132363"/>
            <a:ext cx="1963859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5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 API - A World of “Kits”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7" y="1078047"/>
            <a:ext cx="1447800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917" y="1093989"/>
            <a:ext cx="1447800" cy="1447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567" y="1095316"/>
            <a:ext cx="1447800" cy="1447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217" y="1093989"/>
            <a:ext cx="1447800" cy="1447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8867" y="1093989"/>
            <a:ext cx="1463742" cy="1463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267" y="2952750"/>
            <a:ext cx="1430867" cy="14308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1850" y="2952750"/>
            <a:ext cx="1430867" cy="14308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3433" y="2952750"/>
            <a:ext cx="1430867" cy="14308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5016" y="2935817"/>
            <a:ext cx="1447800" cy="1447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3532" y="2935817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The Development Environment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28750"/>
            <a:ext cx="2057400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1428750"/>
            <a:ext cx="20574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1428750"/>
            <a:ext cx="2376652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452" y="142875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2977</TotalTime>
  <Words>618</Words>
  <Application>Microsoft Macintosh PowerPoint</Application>
  <PresentationFormat>On-screen Show (16:9)</PresentationFormat>
  <Paragraphs>152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 Bold</vt:lpstr>
      <vt:lpstr>Calibri</vt:lpstr>
      <vt:lpstr>ＭＳ Ｐゴシック</vt:lpstr>
      <vt:lpstr>Times New Roman</vt:lpstr>
      <vt:lpstr>Arial</vt:lpstr>
      <vt:lpstr>Visual Studio Live! New York 2015</vt:lpstr>
      <vt:lpstr>Live! 360 2016</vt:lpstr>
      <vt:lpstr>PowerPoint Presentation</vt:lpstr>
      <vt:lpstr>Kevin Ford</vt:lpstr>
      <vt:lpstr>Mobile Tasks Source Code</vt:lpstr>
      <vt:lpstr>What is Swift Development?</vt:lpstr>
      <vt:lpstr>History and Background</vt:lpstr>
      <vt:lpstr>iOS 10</vt:lpstr>
      <vt:lpstr>iOS 10 Major features</vt:lpstr>
      <vt:lpstr>iOS API - A World of “Kits”</vt:lpstr>
      <vt:lpstr>The Development Environment</vt:lpstr>
      <vt:lpstr>Demo: Looking at the toolset</vt:lpstr>
      <vt:lpstr>UIApplicationDelegate</vt:lpstr>
      <vt:lpstr>Model View Controller</vt:lpstr>
      <vt:lpstr>Lifecycle</vt:lpstr>
      <vt:lpstr>The Story Board</vt:lpstr>
      <vt:lpstr>Auto layout and Constraints</vt:lpstr>
      <vt:lpstr>Segues</vt:lpstr>
      <vt:lpstr>Outlets</vt:lpstr>
      <vt:lpstr>Demo: Looking at the Storyboard</vt:lpstr>
      <vt:lpstr>UITableView</vt:lpstr>
      <vt:lpstr>UIStackView</vt:lpstr>
      <vt:lpstr>Common Controls</vt:lpstr>
      <vt:lpstr>Protocols</vt:lpstr>
      <vt:lpstr>Phones vs. Tablets</vt:lpstr>
      <vt:lpstr>Image Assets</vt:lpstr>
      <vt:lpstr>Application Wide Styling</vt:lpstr>
      <vt:lpstr>Connecting to Azure</vt:lpstr>
      <vt:lpstr>Azure Authentication</vt:lpstr>
      <vt:lpstr>Demo: The My Task App</vt:lpstr>
      <vt:lpstr>Conclusion</vt:lpstr>
      <vt:lpstr>Questions?</vt:lpstr>
    </vt:vector>
  </TitlesOfParts>
  <Company>1105 Media Inc.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133</cp:revision>
  <dcterms:created xsi:type="dcterms:W3CDTF">2012-12-07T00:48:42Z</dcterms:created>
  <dcterms:modified xsi:type="dcterms:W3CDTF">2016-10-28T22:32:00Z</dcterms:modified>
</cp:coreProperties>
</file>